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79" r:id="rId3"/>
    <p:sldId id="297" r:id="rId4"/>
    <p:sldId id="278" r:id="rId5"/>
    <p:sldId id="276" r:id="rId6"/>
    <p:sldId id="280" r:id="rId7"/>
    <p:sldId id="277" r:id="rId8"/>
    <p:sldId id="281" r:id="rId9"/>
    <p:sldId id="273" r:id="rId10"/>
    <p:sldId id="282" r:id="rId11"/>
    <p:sldId id="283" r:id="rId12"/>
    <p:sldId id="284" r:id="rId13"/>
    <p:sldId id="275" r:id="rId14"/>
    <p:sldId id="286" r:id="rId15"/>
    <p:sldId id="298" r:id="rId16"/>
    <p:sldId id="289" r:id="rId17"/>
    <p:sldId id="290" r:id="rId18"/>
    <p:sldId id="293" r:id="rId19"/>
    <p:sldId id="294" r:id="rId20"/>
    <p:sldId id="292" r:id="rId21"/>
    <p:sldId id="271" r:id="rId22"/>
    <p:sldId id="295" r:id="rId23"/>
    <p:sldId id="296" r:id="rId24"/>
    <p:sldId id="263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450"/>
    <a:srgbClr val="FF4343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0" autoAdjust="0"/>
    <p:restoredTop sz="86691"/>
  </p:normalViewPr>
  <p:slideViewPr>
    <p:cSldViewPr snapToGrid="0">
      <p:cViewPr varScale="1">
        <p:scale>
          <a:sx n="101" d="100"/>
          <a:sy n="101" d="100"/>
        </p:scale>
        <p:origin x="1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2.tiff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25A506-75F8-4243-9F39-CF033F1AD832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76884F-84D6-6244-A3CE-166823890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16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inderresearch.com/a-comparison-of-serverless-frameworks-for-kubernetes-openfaas-openwhisk-fission-kubeless-and-more/#comparison-table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infoq.cn/article/6TzPqrVwv-YJYGQpKyzk" TargetMode="Externa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faas/workshop/blob/master/lab3.md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openfaas/workshop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ify.io/concepts/serverless-baas-faas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ify.io/concepts/serverless-baas-faas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rtinfowler.com/articles/serverless.html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37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7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ja-JP" altLang="en-US"/>
              <a:t>降低运营复杂度</a:t>
            </a:r>
            <a:r>
              <a:rPr lang="zh-CN" altLang="en-US" dirty="0"/>
              <a:t>： </a:t>
            </a:r>
            <a:r>
              <a:rPr lang="ja-JP" altLang="en-US"/>
              <a:t>用户无需提前规划服务器数量和规格</a:t>
            </a:r>
            <a:r>
              <a:rPr lang="zh-CN" altLang="en-US" dirty="0"/>
              <a:t>；</a:t>
            </a:r>
            <a:r>
              <a:rPr lang="ja-JP" altLang="en-US"/>
              <a:t>运维过程</a:t>
            </a:r>
            <a:r>
              <a:rPr lang="zh-CN" altLang="en-US" dirty="0"/>
              <a:t>：</a:t>
            </a:r>
            <a:r>
              <a:rPr lang="ja-JP" altLang="en-US"/>
              <a:t>用户无需持续监控和维护服务器状态</a:t>
            </a:r>
            <a:endParaRPr lang="en-US" altLang="ja-JP" dirty="0"/>
          </a:p>
          <a:p>
            <a:pPr marL="228600" indent="-228600">
              <a:buAutoNum type="arabicPeriod"/>
            </a:pPr>
            <a:r>
              <a:rPr lang="ja-JP" altLang="en-US"/>
              <a:t>降低运营成本</a:t>
            </a:r>
            <a:r>
              <a:rPr lang="zh-CN" altLang="en-US" dirty="0"/>
              <a:t>：</a:t>
            </a:r>
            <a:r>
              <a:rPr lang="ja-JP" altLang="en-US"/>
              <a:t>运维人力投入降低</a:t>
            </a:r>
            <a:r>
              <a:rPr lang="zh-CN" altLang="en-US" dirty="0"/>
              <a:t>；</a:t>
            </a:r>
            <a:r>
              <a:rPr lang="ja-JP" altLang="en-US"/>
              <a:t>按需执行</a:t>
            </a:r>
            <a:r>
              <a:rPr lang="zh-CN" altLang="en-US" dirty="0"/>
              <a:t>，</a:t>
            </a:r>
            <a:r>
              <a:rPr lang="ja-JP" altLang="en-US"/>
              <a:t>弹性伸缩</a:t>
            </a:r>
            <a:r>
              <a:rPr lang="zh-CN" altLang="en-US" dirty="0"/>
              <a:t>；</a:t>
            </a:r>
            <a:r>
              <a:rPr lang="ja-JP" altLang="en-US"/>
              <a:t>空闲不再付费</a:t>
            </a:r>
            <a:endParaRPr lang="en-US" altLang="ja-JP" dirty="0"/>
          </a:p>
          <a:p>
            <a:pPr marL="228600" indent="-228600">
              <a:buAutoNum type="arabicPeriod"/>
            </a:pPr>
            <a:r>
              <a:rPr lang="ja-JP" altLang="en-US"/>
              <a:t>缩短产品上市时间</a:t>
            </a:r>
            <a:r>
              <a:rPr lang="zh-CN" altLang="en-US" dirty="0"/>
              <a:t>： </a:t>
            </a:r>
            <a:r>
              <a:rPr lang="ja-JP" altLang="en-US"/>
              <a:t>原来的应用被拆分成若干个细粒度的无状态函数</a:t>
            </a:r>
            <a:r>
              <a:rPr lang="zh-CN" altLang="en-US" dirty="0"/>
              <a:t>，</a:t>
            </a:r>
            <a:r>
              <a:rPr lang="ja-JP" altLang="en-US"/>
              <a:t>边界清晰</a:t>
            </a:r>
            <a:r>
              <a:rPr lang="zh-CN" altLang="en-US" dirty="0"/>
              <a:t>，</a:t>
            </a:r>
            <a:r>
              <a:rPr lang="ja-JP" altLang="en-US"/>
              <a:t>模块耦合度大大降低</a:t>
            </a:r>
            <a:r>
              <a:rPr lang="zh-CN" altLang="en-US" dirty="0"/>
              <a:t>，</a:t>
            </a:r>
            <a:r>
              <a:rPr lang="ja-JP" altLang="en-US"/>
              <a:t>提升研发效率</a:t>
            </a:r>
            <a:endParaRPr lang="en-US" altLang="ja-JP" dirty="0"/>
          </a:p>
          <a:p>
            <a:pPr marL="228600" indent="-228600">
              <a:buAutoNum type="arabicPeriod"/>
            </a:pPr>
            <a:r>
              <a:rPr lang="ja-JP" altLang="en-US"/>
              <a:t>增强创新能力</a:t>
            </a:r>
            <a:r>
              <a:rPr lang="zh-CN" altLang="en-US" dirty="0"/>
              <a:t>：</a:t>
            </a:r>
            <a:r>
              <a:rPr lang="ja-JP" altLang="en-US"/>
              <a:t>创新的门槛将被大大降低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90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478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7928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78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8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>
                <a:hlinkClick r:id="rId3"/>
              </a:rPr>
              <a:t>https://winderresearch.com/a-comparison-of-serverless-frameworks-for-kubernetes-openfaas-openwhisk-fission-kubeless-and-more/#comparison-table</a:t>
            </a:r>
            <a:endParaRPr lang="en-US" dirty="0"/>
          </a:p>
          <a:p>
            <a:pPr marL="228600" indent="-228600">
              <a:buAutoNum type="arabicPeriod"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Kubernetes </a:t>
            </a:r>
            <a:r>
              <a:rPr lang="ja-JP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上领先的开源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Serverless </a:t>
            </a:r>
            <a:r>
              <a:rPr lang="ja-JP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解决方案有哪些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>
                <a:hlinkClick r:id="rId4"/>
              </a:rPr>
              <a:t>https://www.infoq.cn/article/6TzPqrVwv-YJYGQpKyzk</a:t>
            </a:r>
            <a:endParaRPr lang="ja-JP" alt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326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1235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0712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>
                <a:hlinkClick r:id="rId3"/>
              </a:rPr>
              <a:t>https://github.com/openfaas/workshop/blob/master/lab3.md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>
                <a:hlinkClick r:id="rId4"/>
              </a:rPr>
              <a:t>https://github.com/openfaas/workshop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27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https://specify.io/concepts/serverless-baas-faas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6927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6447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854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942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https://specify.io/concepts/serverless-baas-faas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148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/>
              <a:t>参考</a:t>
            </a:r>
            <a:r>
              <a:rPr lang="zh-CN" altLang="en-US" dirty="0"/>
              <a:t>：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Serverless Architectures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>
                <a:hlinkClick r:id="rId3"/>
              </a:rPr>
              <a:t>https://martinfowler.com/articles/serverless.html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Amazon, Google, Microsoft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ja-JP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大力打造基于公有云的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Serverless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57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Backend as a Service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</a:t>
            </a:r>
            <a:endParaRPr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39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Backend as a Service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</a:t>
            </a:r>
            <a:endParaRPr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71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Backend as a Service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</a:t>
            </a:r>
            <a:endParaRPr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043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Backend as a Service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</a:t>
            </a:r>
            <a:endParaRPr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799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ja-JP" altLang="en-US"/>
              <a:t>降低运营复杂度</a:t>
            </a:r>
            <a:r>
              <a:rPr lang="zh-CN" altLang="en-US" dirty="0"/>
              <a:t>： </a:t>
            </a:r>
            <a:r>
              <a:rPr lang="ja-JP" altLang="en-US"/>
              <a:t>用户无需提前规划服务器数量和规格</a:t>
            </a:r>
            <a:r>
              <a:rPr lang="zh-CN" altLang="en-US" dirty="0"/>
              <a:t>；</a:t>
            </a:r>
            <a:r>
              <a:rPr lang="ja-JP" altLang="en-US"/>
              <a:t>运维过程</a:t>
            </a:r>
            <a:r>
              <a:rPr lang="zh-CN" altLang="en-US" dirty="0"/>
              <a:t>：</a:t>
            </a:r>
            <a:r>
              <a:rPr lang="ja-JP" altLang="en-US"/>
              <a:t>用户无需持续监控和维护服务器状态</a:t>
            </a:r>
            <a:endParaRPr lang="en-US" altLang="ja-JP" dirty="0"/>
          </a:p>
          <a:p>
            <a:pPr marL="228600" indent="-228600">
              <a:buAutoNum type="arabicPeriod"/>
            </a:pPr>
            <a:r>
              <a:rPr lang="ja-JP" altLang="en-US"/>
              <a:t>降低运营成本</a:t>
            </a:r>
            <a:r>
              <a:rPr lang="zh-CN" altLang="en-US" dirty="0"/>
              <a:t>：</a:t>
            </a:r>
            <a:r>
              <a:rPr lang="ja-JP" altLang="en-US"/>
              <a:t>运维人力投入降低</a:t>
            </a:r>
            <a:r>
              <a:rPr lang="zh-CN" altLang="en-US" dirty="0"/>
              <a:t>；</a:t>
            </a:r>
            <a:r>
              <a:rPr lang="ja-JP" altLang="en-US"/>
              <a:t>按需执行</a:t>
            </a:r>
            <a:r>
              <a:rPr lang="zh-CN" altLang="en-US" dirty="0"/>
              <a:t>，</a:t>
            </a:r>
            <a:r>
              <a:rPr lang="ja-JP" altLang="en-US"/>
              <a:t>弹性伸缩</a:t>
            </a:r>
            <a:r>
              <a:rPr lang="zh-CN" altLang="en-US" dirty="0"/>
              <a:t>；</a:t>
            </a:r>
            <a:r>
              <a:rPr lang="ja-JP" altLang="en-US"/>
              <a:t>空闲不再付费</a:t>
            </a:r>
            <a:endParaRPr lang="en-US" altLang="ja-JP" dirty="0"/>
          </a:p>
          <a:p>
            <a:pPr marL="228600" indent="-228600">
              <a:buAutoNum type="arabicPeriod"/>
            </a:pPr>
            <a:r>
              <a:rPr lang="ja-JP" altLang="en-US"/>
              <a:t>缩短产品上市时间</a:t>
            </a:r>
            <a:r>
              <a:rPr lang="zh-CN" altLang="en-US" dirty="0"/>
              <a:t>： </a:t>
            </a:r>
            <a:r>
              <a:rPr lang="ja-JP" altLang="en-US"/>
              <a:t>原来的应用被拆分成若干个细粒度的无状态函数</a:t>
            </a:r>
            <a:r>
              <a:rPr lang="zh-CN" altLang="en-US" dirty="0"/>
              <a:t>，</a:t>
            </a:r>
            <a:r>
              <a:rPr lang="ja-JP" altLang="en-US"/>
              <a:t>边界清晰</a:t>
            </a:r>
            <a:r>
              <a:rPr lang="zh-CN" altLang="en-US" dirty="0"/>
              <a:t>，</a:t>
            </a:r>
            <a:r>
              <a:rPr lang="ja-JP" altLang="en-US"/>
              <a:t>模块耦合度大大降低</a:t>
            </a:r>
            <a:r>
              <a:rPr lang="zh-CN" altLang="en-US" dirty="0"/>
              <a:t>，</a:t>
            </a:r>
            <a:r>
              <a:rPr lang="ja-JP" altLang="en-US"/>
              <a:t>提升研发效率</a:t>
            </a:r>
            <a:endParaRPr lang="en-US" altLang="ja-JP" dirty="0"/>
          </a:p>
          <a:p>
            <a:pPr marL="228600" indent="-228600">
              <a:buAutoNum type="arabicPeriod"/>
            </a:pPr>
            <a:r>
              <a:rPr lang="ja-JP" altLang="en-US"/>
              <a:t>增强创新能力</a:t>
            </a:r>
            <a:r>
              <a:rPr lang="zh-CN" altLang="en-US" dirty="0"/>
              <a:t>：</a:t>
            </a:r>
            <a:r>
              <a:rPr lang="ja-JP" altLang="en-US"/>
              <a:t>创新的门槛将被大大降低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6884F-84D6-6244-A3CE-1668238908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13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F62439-97DA-4306-8995-43491ADF4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7BAED73-CE66-4685-9119-9C25A7EFF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8B5FC4-D9C1-43AE-87DB-8F2025973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CB8D13-5DAD-4825-9504-03351EFD6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0311BC-8D07-4815-A0B7-4F468C41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594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20C282-A70B-4236-84CC-8A1D3D21E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9B4B1A-A462-485C-BDBA-B068525ADE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129E5A-957C-4834-8411-FB6385A1F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15072F-9033-4872-96DA-79902F951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FBA426-D725-4455-832D-2A4C2DF18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189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A05C9E-E824-46FF-937A-F914AB7E58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8B401F0-41BC-4161-811A-187508B54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DAE0FD-2EBB-4B1F-9227-1444CD854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811BBB-AEB3-49D4-9BB9-13CC849B6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18280A-CCBF-452B-AF38-093758704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81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F93DF-A5DE-44BB-8BEF-B6A6809F2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44578E-6098-4FED-9CB2-208EC5D16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9D0096-36BD-4894-8D7F-6789DB43D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7B89E8-0C3D-4D8B-A3CA-53454D4A9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BE55BC-4E33-48D6-A4D9-482133372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1809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4FA1C-758F-4BB0-9B37-CE5DB8D89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DCA898-A863-4E8E-9EBE-C6F74F6A6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215AE8-D7B7-42FE-931E-38E057775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9C5ACB-C605-4B98-970A-037A8311F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F408FC-8DDF-4AAB-AE24-3A0E5ED56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58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BEB4F8-0161-49FB-A852-EBE8492A7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47FDE7-B0D6-442A-84AF-AA6AC321A3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1C372D-B1F2-4445-A3B7-76482E90E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F5E06D-1CEF-40DF-BBFB-B01B743FF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A845AD-DE29-4A39-8606-66D4AC724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64FD582-ADD8-4648-B07D-C5B493E34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84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E7EB8A-BD58-4190-AF7F-5A02259EE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232DA7-0935-410D-AC59-E9C35AB8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83B2740-991F-45A6-AEDC-DA62CE180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5553E24-D304-4B13-A96D-170398655F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DCD74FC-BAC0-43FF-8D63-3151FA2870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678A75D-29A6-45F3-B008-9CF8343D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D92A46-410D-4FE8-B096-00E50516A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5247A2-930C-4E3D-BB84-EB24017BF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456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47C6BC-28F6-4AD9-8B77-DD2DCCF55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37037BB-D354-4113-BFFD-E5DE7E9AA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5F64C89-9AFB-41FA-9205-EE2F176F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4838B71-1EEE-4F42-8993-73865D2E0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371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3226037-9216-4833-8379-7AC19099A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2512F4F-8BD0-4D2B-A3AA-2747FA9FF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4C095D-9150-4B82-9ED0-F937EA20F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1461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72F3E8-622D-4651-92DE-D8834169D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63BF6A-4811-4089-8070-BE876D9A5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822EFE6-D4B5-41B5-81A4-311F4661C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C74563-679B-4082-88E9-0F97BA7AD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D6C033-935B-4544-AF7B-04E720F19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AFE9C0F-968A-4B68-BABB-F1D1B4A53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883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ADA59F-F8C7-4EFA-A565-821B80A77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FB067B-A33B-4A1F-9E05-DA8A06601D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C46E12-DAB7-4F14-A701-0F3E850D4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6722288-4100-4EBB-BBAB-105D527A7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3C5C2D-9D1C-42AC-B52C-00E582021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BAA5C8-0446-46F1-9336-6412CEC8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597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8528692-E2A4-47BD-9776-0FE0F7223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1BCB9D-5E4B-449F-9072-0CAC4C0E1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5AA960-17FC-4B72-9834-3DACA3F8D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6C7DB-A17A-4B73-B28B-E7323C42672B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DD0053-A027-4C97-BCB7-92F51C1C9F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7F33B4-CB29-43DC-99A7-4EF4794C9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88778-4125-4262-8B3E-3CE8293F3E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1436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cncf/wg-serverles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openfaas/faas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faas.com/deployment/play-with-docker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openfaas/faa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808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cs.openfaas.com/deployment/kubernetes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5A837A9-2C71-4CC9-9481-445E8D7C7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9878"/>
            <a:ext cx="12192000" cy="260405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006E634-F230-4909-8CE4-C668985544A8}"/>
              </a:ext>
            </a:extLst>
          </p:cNvPr>
          <p:cNvSpPr/>
          <p:nvPr/>
        </p:nvSpPr>
        <p:spPr>
          <a:xfrm>
            <a:off x="0" y="5039139"/>
            <a:ext cx="12192000" cy="1818861"/>
          </a:xfrm>
          <a:prstGeom prst="rect">
            <a:avLst/>
          </a:prstGeom>
          <a:solidFill>
            <a:srgbClr val="00A4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24E1A42-6929-4086-B389-FFC6B1EC6C73}"/>
              </a:ext>
            </a:extLst>
          </p:cNvPr>
          <p:cNvGrpSpPr/>
          <p:nvPr/>
        </p:nvGrpSpPr>
        <p:grpSpPr>
          <a:xfrm>
            <a:off x="748746" y="2782953"/>
            <a:ext cx="2077280" cy="2077285"/>
            <a:chOff x="410817" y="2782950"/>
            <a:chExt cx="2077280" cy="2077285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D1CC600-5449-4F75-9DA9-E9C75A8B3676}"/>
                </a:ext>
              </a:extLst>
            </p:cNvPr>
            <p:cNvSpPr/>
            <p:nvPr/>
          </p:nvSpPr>
          <p:spPr>
            <a:xfrm>
              <a:off x="410817" y="2782956"/>
              <a:ext cx="2077279" cy="2077279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Microsoft YaHei Light" panose="020B0502040204020203" pitchFamily="34" charset="-122"/>
                <a:ea typeface="Microsoft YaHei Light" panose="020B0502040204020203" pitchFamily="34" charset="-122"/>
                <a:cs typeface="Mangal" panose="020B0502040204020203" pitchFamily="18" charset="0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240FD73A-6AA6-43E9-BC4E-5F909477C907}"/>
                </a:ext>
              </a:extLst>
            </p:cNvPr>
            <p:cNvSpPr/>
            <p:nvPr/>
          </p:nvSpPr>
          <p:spPr>
            <a:xfrm>
              <a:off x="528429" y="2782955"/>
              <a:ext cx="1959667" cy="2077279"/>
            </a:xfrm>
            <a:prstGeom prst="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Microsoft YaHei Light" panose="020B0502040204020203" pitchFamily="34" charset="-122"/>
                <a:ea typeface="Microsoft YaHei Light" panose="020B0502040204020203" pitchFamily="34" charset="-122"/>
                <a:cs typeface="Mangal" panose="020B0502040204020203" pitchFamily="18" charset="0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BCA892C-DADF-49DA-8E02-7A52C607843B}"/>
                </a:ext>
              </a:extLst>
            </p:cNvPr>
            <p:cNvSpPr/>
            <p:nvPr/>
          </p:nvSpPr>
          <p:spPr>
            <a:xfrm>
              <a:off x="646043" y="2782953"/>
              <a:ext cx="1842054" cy="2077279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Microsoft YaHei Light" panose="020B0502040204020203" pitchFamily="34" charset="-122"/>
                <a:ea typeface="Microsoft YaHei Light" panose="020B0502040204020203" pitchFamily="34" charset="-122"/>
                <a:cs typeface="Mangal" panose="020B0502040204020203" pitchFamily="18" charset="0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47B7344A-98A8-4CED-9DEA-A2340E06CDC6}"/>
                </a:ext>
              </a:extLst>
            </p:cNvPr>
            <p:cNvSpPr/>
            <p:nvPr/>
          </p:nvSpPr>
          <p:spPr>
            <a:xfrm>
              <a:off x="745435" y="2782950"/>
              <a:ext cx="1742662" cy="2077279"/>
            </a:xfrm>
            <a:prstGeom prst="rect">
              <a:avLst/>
            </a:prstGeom>
            <a:solidFill>
              <a:srgbClr val="00A4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latin typeface="Microsoft YaHei Light" panose="020B0502040204020203" pitchFamily="34" charset="-122"/>
                  <a:ea typeface="Microsoft YaHei Light" panose="020B0502040204020203" pitchFamily="34" charset="-122"/>
                  <a:cs typeface="Mangal" panose="020B0502040204020203" pitchFamily="18" charset="0"/>
                </a:rPr>
                <a:t>Q</a:t>
              </a:r>
              <a:endParaRPr lang="zh-CN" altLang="en-US" sz="13800" b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Mangal" panose="020B0502040204020203" pitchFamily="18" charset="0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8B589F7D-3B57-42CB-BC91-EF10A2162207}"/>
              </a:ext>
            </a:extLst>
          </p:cNvPr>
          <p:cNvSpPr txBox="1"/>
          <p:nvPr/>
        </p:nvSpPr>
        <p:spPr>
          <a:xfrm>
            <a:off x="3043031" y="3261380"/>
            <a:ext cx="90011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5400" b="1" dirty="0">
                <a:solidFill>
                  <a:srgbClr val="00A4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Serverless</a:t>
            </a:r>
            <a:r>
              <a:rPr lang="zh-CN" altLang="en-US" sz="5400" b="1" dirty="0">
                <a:solidFill>
                  <a:srgbClr val="00A4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ja-JP" altLang="en-US" sz="5400" b="1">
                <a:solidFill>
                  <a:srgbClr val="00A4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漫谈</a:t>
            </a:r>
            <a:endParaRPr lang="en-US" altLang="zh-CN" sz="5400" b="1" dirty="0">
              <a:solidFill>
                <a:srgbClr val="00A4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7314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983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技术特点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065273-CD92-C04B-9F1A-C297F2851D62}"/>
              </a:ext>
            </a:extLst>
          </p:cNvPr>
          <p:cNvSpPr txBox="1"/>
          <p:nvPr/>
        </p:nvSpPr>
        <p:spPr>
          <a:xfrm>
            <a:off x="551621" y="1556528"/>
            <a:ext cx="2525050" cy="43170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按需加载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事件驱动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状态非本地持久化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非会话保持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自动弹性扩缩容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应用函数化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依赖服务化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421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983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应用场景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065273-CD92-C04B-9F1A-C297F2851D62}"/>
              </a:ext>
            </a:extLst>
          </p:cNvPr>
          <p:cNvSpPr txBox="1"/>
          <p:nvPr/>
        </p:nvSpPr>
        <p:spPr>
          <a:xfrm>
            <a:off x="551621" y="1556528"/>
            <a:ext cx="2525050" cy="3700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Web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移动互联网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物联网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多媒体处理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数据及事件流处理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系统集成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8963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368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局限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065273-CD92-C04B-9F1A-C297F2851D62}"/>
              </a:ext>
            </a:extLst>
          </p:cNvPr>
          <p:cNvSpPr txBox="1"/>
          <p:nvPr/>
        </p:nvSpPr>
        <p:spPr>
          <a:xfrm>
            <a:off x="551621" y="1556528"/>
            <a:ext cx="4204997" cy="4315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控制力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ja-JP" altLang="en-US" sz="200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启动时间不确定</a:t>
            </a:r>
            <a:endParaRPr lang="en-US" altLang="ja-JP" sz="2000" dirty="0">
              <a:solidFill>
                <a:schemeClr val="bg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可移植性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ja-JP" altLang="en-US" sz="200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不同平台</a:t>
            </a:r>
            <a:r>
              <a:rPr lang="zh-CN" altLang="en-US" sz="2000" dirty="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ja-JP" altLang="en-US" sz="200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实现不同</a:t>
            </a:r>
            <a:endParaRPr lang="en-US" altLang="ja-JP" sz="2000" dirty="0">
              <a:solidFill>
                <a:schemeClr val="bg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安全性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ja-JP" altLang="en-US" sz="200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底层环境不能控制</a:t>
            </a:r>
            <a:endParaRPr lang="en-US" altLang="ja-JP" sz="2000" dirty="0">
              <a:solidFill>
                <a:schemeClr val="bg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性能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</a:t>
            </a:r>
            <a:r>
              <a:rPr lang="ja-JP" altLang="en-US" sz="200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重新加载</a:t>
            </a:r>
            <a:endParaRPr lang="en-US" altLang="ja-JP" sz="2000" dirty="0">
              <a:solidFill>
                <a:schemeClr val="bg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执行时长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ja-JP" altLang="en-US" sz="200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平台限制</a:t>
            </a:r>
            <a:endParaRPr lang="en-US" altLang="ja-JP" sz="2000" dirty="0">
              <a:solidFill>
                <a:schemeClr val="bg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技术成熟度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ja-JP" altLang="en-US" sz="200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新兴技术</a:t>
            </a:r>
            <a:r>
              <a:rPr lang="zh-CN" altLang="en-US" sz="2000" dirty="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ja-JP" altLang="en-US" sz="200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等待成熟</a:t>
            </a:r>
            <a:endParaRPr lang="en-US" altLang="ja-JP" sz="2000" dirty="0">
              <a:solidFill>
                <a:schemeClr val="bg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2695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3573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CNCG</a:t>
            </a:r>
            <a:r>
              <a:rPr lang="zh-CN" altLang="en-US" b="1" dirty="0"/>
              <a:t> </a:t>
            </a:r>
            <a:r>
              <a:rPr lang="en-US" altLang="zh-CN" b="1" dirty="0"/>
              <a:t>Serverless-WG</a:t>
            </a:r>
            <a:r>
              <a:rPr lang="zh-CN" altLang="en-US" b="1" dirty="0"/>
              <a:t> </a:t>
            </a:r>
            <a:r>
              <a:rPr lang="en-US" altLang="zh-CN" b="1" dirty="0"/>
              <a:t>Landscape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8D816A-A254-6E48-BB6B-34BA47162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21" y="1755456"/>
            <a:ext cx="11060336" cy="41618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91B429-A8F9-F94A-BDBC-2E32EA83FA58}"/>
              </a:ext>
            </a:extLst>
          </p:cNvPr>
          <p:cNvSpPr txBox="1"/>
          <p:nvPr/>
        </p:nvSpPr>
        <p:spPr>
          <a:xfrm>
            <a:off x="789140" y="6225436"/>
            <a:ext cx="4608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4"/>
              </a:rPr>
              <a:t>From:</a:t>
            </a:r>
            <a:r>
              <a:rPr lang="zh-CN" altLang="en-US" dirty="0">
                <a:hlinkClick r:id="rId4"/>
              </a:rPr>
              <a:t> </a:t>
            </a:r>
            <a:r>
              <a:rPr lang="en-US" dirty="0">
                <a:hlinkClick r:id="rId4"/>
              </a:rPr>
              <a:t>https://github.com/cncf/wg-serverless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266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429244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技术实现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983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整体架构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16BE32-1FE9-9648-B7E8-65712F267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21" y="1848922"/>
            <a:ext cx="10237366" cy="406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92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429244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技术实现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675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公有云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3CB57F5-4093-6543-920A-57570BD1C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7911283"/>
              </p:ext>
            </p:extLst>
          </p:nvPr>
        </p:nvGraphicFramePr>
        <p:xfrm>
          <a:off x="606284" y="1857477"/>
          <a:ext cx="10417316" cy="4390867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848116">
                  <a:extLst>
                    <a:ext uri="{9D8B030D-6E8A-4147-A177-3AD203B41FA5}">
                      <a16:colId xmlns:a16="http://schemas.microsoft.com/office/drawing/2014/main" val="1443984818"/>
                    </a:ext>
                  </a:extLst>
                </a:gridCol>
                <a:gridCol w="2395115">
                  <a:extLst>
                    <a:ext uri="{9D8B030D-6E8A-4147-A177-3AD203B41FA5}">
                      <a16:colId xmlns:a16="http://schemas.microsoft.com/office/drawing/2014/main" val="3260296741"/>
                    </a:ext>
                  </a:extLst>
                </a:gridCol>
                <a:gridCol w="1669625">
                  <a:extLst>
                    <a:ext uri="{9D8B030D-6E8A-4147-A177-3AD203B41FA5}">
                      <a16:colId xmlns:a16="http://schemas.microsoft.com/office/drawing/2014/main" val="991717372"/>
                    </a:ext>
                  </a:extLst>
                </a:gridCol>
                <a:gridCol w="1420997">
                  <a:extLst>
                    <a:ext uri="{9D8B030D-6E8A-4147-A177-3AD203B41FA5}">
                      <a16:colId xmlns:a16="http://schemas.microsoft.com/office/drawing/2014/main" val="1178633982"/>
                    </a:ext>
                  </a:extLst>
                </a:gridCol>
                <a:gridCol w="2083463">
                  <a:extLst>
                    <a:ext uri="{9D8B030D-6E8A-4147-A177-3AD203B41FA5}">
                      <a16:colId xmlns:a16="http://schemas.microsoft.com/office/drawing/2014/main" val="314975575"/>
                    </a:ext>
                  </a:extLst>
                </a:gridCol>
              </a:tblGrid>
              <a:tr h="758693"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厂商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发布时间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成熟度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功能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支持语言集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9642891"/>
                  </a:ext>
                </a:extLst>
              </a:tr>
              <a:tr h="931282">
                <a:tc>
                  <a:txBody>
                    <a:bodyPr/>
                    <a:lstStyle/>
                    <a:p>
                      <a:r>
                        <a:rPr lang="en-US" altLang="ja-JP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Amazon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Lambda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2014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高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丰富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JS(Node.js)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Java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Python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C#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4854019"/>
                  </a:ext>
                </a:extLst>
              </a:tr>
              <a:tr h="675223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Microsoft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Azure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2016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中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中等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</a:t>
                      </a: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支持私有部署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C#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JS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F#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5798562"/>
                  </a:ext>
                </a:extLst>
              </a:tr>
              <a:tr h="675223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Google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Cloud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Platform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2016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-&gt;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2018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中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中等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JS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(Node.js)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6875685"/>
                  </a:ext>
                </a:extLst>
              </a:tr>
              <a:tr h="675223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阿里云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2017.4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一般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一般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JS(Java/Python)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34917"/>
                  </a:ext>
                </a:extLst>
              </a:tr>
              <a:tr h="675223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腾讯云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2017.4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一般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一般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Node.js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Python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Java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13256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9936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429244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技术实现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983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私有部署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3CB57F5-4093-6543-920A-57570BD1C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006584"/>
              </p:ext>
            </p:extLst>
          </p:nvPr>
        </p:nvGraphicFramePr>
        <p:xfrm>
          <a:off x="606284" y="1472180"/>
          <a:ext cx="10412424" cy="519368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435458">
                  <a:extLst>
                    <a:ext uri="{9D8B030D-6E8A-4147-A177-3AD203B41FA5}">
                      <a16:colId xmlns:a16="http://schemas.microsoft.com/office/drawing/2014/main" val="1443984818"/>
                    </a:ext>
                  </a:extLst>
                </a:gridCol>
                <a:gridCol w="1899760">
                  <a:extLst>
                    <a:ext uri="{9D8B030D-6E8A-4147-A177-3AD203B41FA5}">
                      <a16:colId xmlns:a16="http://schemas.microsoft.com/office/drawing/2014/main" val="3260296741"/>
                    </a:ext>
                  </a:extLst>
                </a:gridCol>
                <a:gridCol w="1265128">
                  <a:extLst>
                    <a:ext uri="{9D8B030D-6E8A-4147-A177-3AD203B41FA5}">
                      <a16:colId xmlns:a16="http://schemas.microsoft.com/office/drawing/2014/main" val="991717372"/>
                    </a:ext>
                  </a:extLst>
                </a:gridCol>
                <a:gridCol w="1358548">
                  <a:extLst>
                    <a:ext uri="{9D8B030D-6E8A-4147-A177-3AD203B41FA5}">
                      <a16:colId xmlns:a16="http://schemas.microsoft.com/office/drawing/2014/main" val="1178633982"/>
                    </a:ext>
                  </a:extLst>
                </a:gridCol>
                <a:gridCol w="1296970">
                  <a:extLst>
                    <a:ext uri="{9D8B030D-6E8A-4147-A177-3AD203B41FA5}">
                      <a16:colId xmlns:a16="http://schemas.microsoft.com/office/drawing/2014/main" val="314975575"/>
                    </a:ext>
                  </a:extLst>
                </a:gridCol>
                <a:gridCol w="1352811">
                  <a:extLst>
                    <a:ext uri="{9D8B030D-6E8A-4147-A177-3AD203B41FA5}">
                      <a16:colId xmlns:a16="http://schemas.microsoft.com/office/drawing/2014/main" val="4009302313"/>
                    </a:ext>
                  </a:extLst>
                </a:gridCol>
                <a:gridCol w="1803749">
                  <a:extLst>
                    <a:ext uri="{9D8B030D-6E8A-4147-A177-3AD203B41FA5}">
                      <a16:colId xmlns:a16="http://schemas.microsoft.com/office/drawing/2014/main" val="1260890576"/>
                    </a:ext>
                  </a:extLst>
                </a:gridCol>
              </a:tblGrid>
              <a:tr h="637971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OpenWhisk</a:t>
                      </a:r>
                      <a:endParaRPr 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Fission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Kubeless</a:t>
                      </a:r>
                      <a:endParaRPr 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OpenFaaS</a:t>
                      </a:r>
                      <a:endParaRPr 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Fn</a:t>
                      </a:r>
                      <a:endParaRPr 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KNative</a:t>
                      </a:r>
                      <a:endParaRPr 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9642891"/>
                  </a:ext>
                </a:extLst>
              </a:tr>
              <a:tr h="567783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类型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Faas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Faas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Faas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Faas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Faas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Faas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4854019"/>
                  </a:ext>
                </a:extLst>
              </a:tr>
              <a:tr h="567783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实现语言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Scala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5798562"/>
                  </a:ext>
                </a:extLst>
              </a:tr>
              <a:tr h="567783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项目模式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开源项目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开源项目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开源项目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开源项目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开源项目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开源项目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6875685"/>
                  </a:ext>
                </a:extLst>
              </a:tr>
              <a:tr h="567783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支持厂商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IBM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Adobe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RedHat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Paltform9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Bitnami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OpenFaaS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Oracle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Google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34917"/>
                  </a:ext>
                </a:extLst>
              </a:tr>
              <a:tr h="579119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部署平台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K8S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/Docker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K8S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K8S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K8S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/Docker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K8S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/Docker/Mesos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K8S+Istio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1325628"/>
                  </a:ext>
                </a:extLst>
              </a:tr>
              <a:tr h="567783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函数运行时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5261952"/>
                  </a:ext>
                </a:extLst>
              </a:tr>
              <a:tr h="567783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编程语言扩展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容器镜像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容器镜像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容器镜像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容器镜像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容器镜像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容器镜像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0622971"/>
                  </a:ext>
                </a:extLst>
              </a:tr>
              <a:tr h="567783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默认支持语言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JS</a:t>
                      </a:r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/Python/PHP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Go/Node/PHP/Ruby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Python/Ruby/Node/PHP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Docker</a:t>
                      </a:r>
                      <a:r>
                        <a:rPr lang="zh-CN" altLang="en-US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sz="1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Img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Go/Java/Node/Ruby</a:t>
                      </a:r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0512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952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9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OpenFaaS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架构原理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3E737D-3DEE-EF46-B5B8-2C92193E5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700817"/>
            <a:ext cx="7620000" cy="4368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8AE1E21-FD3D-A04C-9B62-14D1DA0922E2}"/>
              </a:ext>
            </a:extLst>
          </p:cNvPr>
          <p:cNvSpPr/>
          <p:nvPr/>
        </p:nvSpPr>
        <p:spPr>
          <a:xfrm>
            <a:off x="606285" y="6183438"/>
            <a:ext cx="35942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https://github.com/openfaas/faas/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481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371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OpenFaaS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3B9FE0-00F4-6845-AF86-7B556089391C}"/>
              </a:ext>
            </a:extLst>
          </p:cNvPr>
          <p:cNvSpPr txBox="1"/>
          <p:nvPr/>
        </p:nvSpPr>
        <p:spPr>
          <a:xfrm>
            <a:off x="606285" y="1853852"/>
            <a:ext cx="9242017" cy="3277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3"/>
              </a:rPr>
              <a:t>https://docs.openfaas.com/deployment/play-with-docker/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$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docker swarm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init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--advertise-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addr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eth0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$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git clone 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4"/>
              </a:rPr>
              <a:t>https://github.com/openfaas/faas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&amp;&amp; \ cd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&amp;&amp; \ ./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deploy_stack.sh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ja-JP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部署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qrcode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-go</a:t>
            </a:r>
          </a:p>
          <a:p>
            <a:pPr>
              <a:lnSpc>
                <a:spcPct val="150000"/>
              </a:lnSpc>
            </a:pPr>
            <a:r>
              <a:rPr lang="ja-JP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 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data=hello</a:t>
            </a:r>
          </a:p>
          <a:p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7511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371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OpenFaaS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实战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3B9FE0-00F4-6845-AF86-7B556089391C}"/>
              </a:ext>
            </a:extLst>
          </p:cNvPr>
          <p:cNvSpPr txBox="1"/>
          <p:nvPr/>
        </p:nvSpPr>
        <p:spPr>
          <a:xfrm>
            <a:off x="606285" y="1853852"/>
            <a:ext cx="6934847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$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curl -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sL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cli.openfaas.com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|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sudo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sh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$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-cli list --gateway 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3"/>
              </a:rPr>
              <a:t>http://127.0.0.1:8080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拉取模板</a:t>
            </a:r>
            <a:endParaRPr lang="en-US" dirty="0">
              <a:solidFill>
                <a:schemeClr val="bg2">
                  <a:lumMod val="9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$</a:t>
            </a:r>
            <a:r>
              <a:rPr lang="zh-CN" altLang="en-US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lang="en-US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-cli template pull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$ </a:t>
            </a:r>
            <a:r>
              <a:rPr lang="en-US" dirty="0" err="1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lang="en-US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-cli new –list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首先登录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ja-JP" altLang="en-US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防止镜像推送失败</a:t>
            </a:r>
            <a:endParaRPr lang="en-US" dirty="0">
              <a:solidFill>
                <a:schemeClr val="bg2">
                  <a:lumMod val="9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$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docker login 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$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echo -n </a:t>
            </a:r>
            <a:r>
              <a:rPr lang="en-US" altLang="zh-CN" i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passwd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\</a:t>
            </a: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| 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-cli login --username=admin --password-stdin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$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-cli new --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lang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go hello-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openfaas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--prefix="dwh0403”</a:t>
            </a:r>
          </a:p>
          <a:p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dirty="0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zh-CN" altLang="en-US" dirty="0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>
                <a:solidFill>
                  <a:schemeClr val="bg2">
                    <a:lumMod val="9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修改代码并部署</a:t>
            </a:r>
            <a:endParaRPr lang="en-US" dirty="0">
              <a:solidFill>
                <a:schemeClr val="bg2">
                  <a:lumMod val="9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$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-cli up -f hello-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openfaas.yml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3053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A6A7C39-6F11-1048-83EC-4AB29D92A156}"/>
              </a:ext>
            </a:extLst>
          </p:cNvPr>
          <p:cNvSpPr txBox="1"/>
          <p:nvPr/>
        </p:nvSpPr>
        <p:spPr>
          <a:xfrm>
            <a:off x="539429" y="934278"/>
            <a:ext cx="3193759" cy="3700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介绍</a:t>
            </a:r>
            <a:endParaRPr lang="en-US" altLang="ja-JP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ja-JP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less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技术实现</a:t>
            </a:r>
            <a:endParaRPr lang="en-US" altLang="ja-JP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ja-JP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实战</a:t>
            </a:r>
            <a:endParaRPr lang="en-US" altLang="ja-JP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ja-JP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落地与展望</a:t>
            </a:r>
            <a:endParaRPr lang="en-US" altLang="ja-JP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endParaRPr lang="en-US" altLang="ja-JP" sz="2000" dirty="0"/>
          </a:p>
          <a:p>
            <a:pPr marL="342900" indent="-342900">
              <a:lnSpc>
                <a:spcPct val="200000"/>
              </a:lnSpc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3681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实战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29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OpenFaaS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架构原理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A411D8-5886-B44A-9A46-204EFADC0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988" y="1402330"/>
            <a:ext cx="8095428" cy="50144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BB02B2-1BE6-A94C-83F2-9EC348656C51}"/>
              </a:ext>
            </a:extLst>
          </p:cNvPr>
          <p:cNvSpPr/>
          <p:nvPr/>
        </p:nvSpPr>
        <p:spPr>
          <a:xfrm>
            <a:off x="606285" y="6416780"/>
            <a:ext cx="5360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https://docs.openfaas.com/deployment/kubernetes/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932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526486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ja-JP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落地与展望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2555926-EBA8-FF46-8F6B-A839AD5B2680}"/>
              </a:ext>
            </a:extLst>
          </p:cNvPr>
          <p:cNvSpPr txBox="1"/>
          <p:nvPr/>
        </p:nvSpPr>
        <p:spPr>
          <a:xfrm>
            <a:off x="551621" y="1271101"/>
            <a:ext cx="4903907" cy="3700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平台建设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（</a:t>
            </a:r>
            <a:r>
              <a:rPr lang="ja-JP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公有云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ja-JP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私有云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ja-JP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混合云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服务迁移和重构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建立行业规范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迁移容易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完善的工具链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与容器深度融合</a:t>
            </a:r>
            <a:endParaRPr lang="en-US" altLang="ja-JP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87714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526486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ja-JP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落地与展望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3" name="Picture 2" descr="Kubernetes上领先的开源Serverless解决方案有哪些">
            <a:extLst>
              <a:ext uri="{FF2B5EF4-FFF2-40B4-BE49-F238E27FC236}">
                <a16:creationId xmlns:a16="http://schemas.microsoft.com/office/drawing/2014/main" id="{4986B53C-E4F7-A14D-AF4D-EAD2BFE66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04" y="1713700"/>
            <a:ext cx="11815039" cy="4041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469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41EE6A-F635-634A-976D-FD6E51A77253}"/>
              </a:ext>
            </a:extLst>
          </p:cNvPr>
          <p:cNvSpPr txBox="1"/>
          <p:nvPr/>
        </p:nvSpPr>
        <p:spPr>
          <a:xfrm>
            <a:off x="5141251" y="3013501"/>
            <a:ext cx="20778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</a:t>
            </a:r>
            <a:r>
              <a:rPr lang="zh-CN" altLang="en-US" sz="48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8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lang="zh-CN" altLang="en-US" sz="48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8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endParaRPr lang="en-US" sz="4800" b="1" dirty="0">
              <a:solidFill>
                <a:schemeClr val="accent6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8390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41EE6A-F635-634A-976D-FD6E51A77253}"/>
              </a:ext>
            </a:extLst>
          </p:cNvPr>
          <p:cNvSpPr txBox="1"/>
          <p:nvPr/>
        </p:nvSpPr>
        <p:spPr>
          <a:xfrm>
            <a:off x="4143382" y="2967335"/>
            <a:ext cx="42691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54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</a:t>
            </a:r>
            <a:r>
              <a:rPr lang="zh-CN" altLang="en-US" sz="54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4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</a:t>
            </a:r>
            <a:r>
              <a:rPr lang="zh-CN" altLang="en-US" sz="54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400" b="1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!</a:t>
            </a:r>
            <a:endParaRPr lang="en-US" sz="5400" b="1" dirty="0">
              <a:solidFill>
                <a:schemeClr val="accent6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9273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8789032C-7DBC-2348-980B-A8C3A7F23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78" y="1048622"/>
            <a:ext cx="7979080" cy="530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文本框 8">
            <a:extLst>
              <a:ext uri="{FF2B5EF4-FFF2-40B4-BE49-F238E27FC236}">
                <a16:creationId xmlns:a16="http://schemas.microsoft.com/office/drawing/2014/main" id="{FE8712DD-DF96-DA46-9A01-F9D6D126E60C}"/>
              </a:ext>
            </a:extLst>
          </p:cNvPr>
          <p:cNvSpPr txBox="1"/>
          <p:nvPr/>
        </p:nvSpPr>
        <p:spPr>
          <a:xfrm>
            <a:off x="4126997" y="3167390"/>
            <a:ext cx="393800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Serverless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ja-JP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是什么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30C317A-0104-1548-815C-A4097B4C44EC}"/>
              </a:ext>
            </a:extLst>
          </p:cNvPr>
          <p:cNvSpPr/>
          <p:nvPr/>
        </p:nvSpPr>
        <p:spPr>
          <a:xfrm>
            <a:off x="1277789" y="3777414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ja-JP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无服务器架构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6D9C1B-D3F9-E246-9E11-73703EE841C7}"/>
              </a:ext>
            </a:extLst>
          </p:cNvPr>
          <p:cNvSpPr/>
          <p:nvPr/>
        </p:nvSpPr>
        <p:spPr>
          <a:xfrm>
            <a:off x="1277788" y="4809375"/>
            <a:ext cx="7739211" cy="1713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是一种</a:t>
            </a:r>
            <a:r>
              <a:rPr lang="ja-JP" altLang="en-US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软件系统架构思想和方法</a:t>
            </a:r>
            <a:endParaRPr lang="en-US" altLang="zh-CN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ja-JP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核心思想用户无需关注支撑应用服务运行的基础设施</a:t>
            </a:r>
            <a:endParaRPr lang="en-US" altLang="ja-JP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ja-JP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主要特征</a:t>
            </a:r>
            <a:r>
              <a:rPr lang="ja-JP" altLang="en-US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按需付费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弹性伸缩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ja-JP" altLang="en-US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函数为运行主体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ja-JP" altLang="en-US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其他后端服务提供支撑</a:t>
            </a:r>
            <a:endParaRPr lang="en-US" altLang="ja-JP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ja-JP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目的是提升应用的交付效率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ja-JP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降低运营的工作量和成本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22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文本框 8">
            <a:extLst>
              <a:ext uri="{FF2B5EF4-FFF2-40B4-BE49-F238E27FC236}">
                <a16:creationId xmlns:a16="http://schemas.microsoft.com/office/drawing/2014/main" id="{FE8712DD-DF96-DA46-9A01-F9D6D126E60C}"/>
              </a:ext>
            </a:extLst>
          </p:cNvPr>
          <p:cNvSpPr txBox="1"/>
          <p:nvPr/>
        </p:nvSpPr>
        <p:spPr>
          <a:xfrm>
            <a:off x="4126997" y="3167390"/>
            <a:ext cx="393800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是什么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？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6D9C1B-D3F9-E246-9E11-73703EE841C7}"/>
              </a:ext>
            </a:extLst>
          </p:cNvPr>
          <p:cNvSpPr/>
          <p:nvPr/>
        </p:nvSpPr>
        <p:spPr>
          <a:xfrm>
            <a:off x="4544290" y="4141370"/>
            <a:ext cx="2525681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ja-JP" sz="24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BaaS</a:t>
            </a:r>
            <a:endParaRPr lang="en-US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450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C52F2BA-C523-9C41-99E0-81802C263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014" y="1035969"/>
            <a:ext cx="7787971" cy="478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806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8406690-B663-984B-860F-6699CA280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7330" y="3071413"/>
            <a:ext cx="6397339" cy="37865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407F42-9D1F-5A4C-AE5B-F3BDEFB9E0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3473" y="934278"/>
            <a:ext cx="4778542" cy="1288259"/>
          </a:xfrm>
          <a:prstGeom prst="rect">
            <a:avLst/>
          </a:prstGeom>
        </p:spPr>
      </p:pic>
      <p:sp>
        <p:nvSpPr>
          <p:cNvPr id="16" name="Down Arrow 15">
            <a:extLst>
              <a:ext uri="{FF2B5EF4-FFF2-40B4-BE49-F238E27FC236}">
                <a16:creationId xmlns:a16="http://schemas.microsoft.com/office/drawing/2014/main" id="{CA24B45F-CFA6-6A47-BA8C-EBD8B2356907}"/>
              </a:ext>
            </a:extLst>
          </p:cNvPr>
          <p:cNvSpPr/>
          <p:nvPr/>
        </p:nvSpPr>
        <p:spPr>
          <a:xfrm>
            <a:off x="5507277" y="2148393"/>
            <a:ext cx="492691" cy="6695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584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F132F8F-3FF2-E14B-8405-2BCB45BD3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48" y="1187628"/>
            <a:ext cx="7903447" cy="592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329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C1ED735-B2DA-482F-8540-4A3A1E53BE65}"/>
              </a:ext>
            </a:extLst>
          </p:cNvPr>
          <p:cNvGrpSpPr/>
          <p:nvPr/>
        </p:nvGrpSpPr>
        <p:grpSpPr>
          <a:xfrm>
            <a:off x="178904" y="0"/>
            <a:ext cx="6286499" cy="934278"/>
            <a:chOff x="178904" y="0"/>
            <a:chExt cx="6286499" cy="93427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4FF920B-466B-4891-AE23-BBB72907DA73}"/>
                </a:ext>
              </a:extLst>
            </p:cNvPr>
            <p:cNvSpPr txBox="1"/>
            <p:nvPr/>
          </p:nvSpPr>
          <p:spPr>
            <a:xfrm>
              <a:off x="606285" y="205528"/>
              <a:ext cx="393800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Serverless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ja-JP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B9269D5-7A5E-436C-8B9B-9D8466FB6233}"/>
                </a:ext>
              </a:extLst>
            </p:cNvPr>
            <p:cNvSpPr/>
            <p:nvPr/>
          </p:nvSpPr>
          <p:spPr>
            <a:xfrm>
              <a:off x="178904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17A6AE7-EC0B-4FEC-A7AE-6F491D502001}"/>
                </a:ext>
              </a:extLst>
            </p:cNvPr>
            <p:cNvSpPr/>
            <p:nvPr/>
          </p:nvSpPr>
          <p:spPr>
            <a:xfrm>
              <a:off x="301486" y="0"/>
              <a:ext cx="59635" cy="934278"/>
            </a:xfrm>
            <a:prstGeom prst="rect">
              <a:avLst/>
            </a:prstGeom>
            <a:solidFill>
              <a:srgbClr val="00A4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947CEB7-658F-423E-96FF-AF330C34A8D7}"/>
                </a:ext>
              </a:extLst>
            </p:cNvPr>
            <p:cNvCxnSpPr/>
            <p:nvPr/>
          </p:nvCxnSpPr>
          <p:spPr>
            <a:xfrm>
              <a:off x="551621" y="788383"/>
              <a:ext cx="591378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BCEC79-3034-8141-BF6F-8F6E36CC61D7}"/>
              </a:ext>
            </a:extLst>
          </p:cNvPr>
          <p:cNvSpPr txBox="1"/>
          <p:nvPr/>
        </p:nvSpPr>
        <p:spPr>
          <a:xfrm>
            <a:off x="551621" y="940665"/>
            <a:ext cx="32915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ja-JP" altLang="en-US" sz="2400">
                <a:latin typeface="Microsoft YaHei" panose="020B0503020204020204" pitchFamily="34" charset="-122"/>
                <a:ea typeface="Microsoft YaHei" panose="020B0503020204020204" pitchFamily="34" charset="-122"/>
              </a:rPr>
              <a:t>带来的价值</a:t>
            </a:r>
            <a:endParaRPr lang="en-US" altLang="ja-JP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065273-CD92-C04B-9F1A-C297F2851D62}"/>
              </a:ext>
            </a:extLst>
          </p:cNvPr>
          <p:cNvSpPr txBox="1"/>
          <p:nvPr/>
        </p:nvSpPr>
        <p:spPr>
          <a:xfrm>
            <a:off x="551621" y="1556528"/>
            <a:ext cx="2525050" cy="2469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降低运营复杂度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降低运营成本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缩短产品上市时间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ja-JP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增强创新能力</a:t>
            </a:r>
            <a:endParaRPr lang="en-US" altLang="ja-JP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8162727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" id="{F9614154-E52B-4183-BDFF-1EB2FCC4F009}" vid="{F82C339D-B74E-4D13-BCAE-50579C16D38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6743</TotalTime>
  <Words>1021</Words>
  <Application>Microsoft Macintosh PowerPoint</Application>
  <PresentationFormat>Widescreen</PresentationFormat>
  <Paragraphs>239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等线</vt:lpstr>
      <vt:lpstr>等线 Light</vt:lpstr>
      <vt:lpstr>Microsoft YaHei</vt:lpstr>
      <vt:lpstr>Microsoft YaHei</vt:lpstr>
      <vt:lpstr>Microsoft YaHei Light</vt:lpstr>
      <vt:lpstr>Arial</vt:lpstr>
      <vt:lpstr>Calibri</vt:lpstr>
      <vt:lpstr>主题1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diwiehua</cp:lastModifiedBy>
  <cp:revision>453</cp:revision>
  <dcterms:created xsi:type="dcterms:W3CDTF">2019-03-01T06:45:11Z</dcterms:created>
  <dcterms:modified xsi:type="dcterms:W3CDTF">2019-10-24T12:38:28Z</dcterms:modified>
</cp:coreProperties>
</file>

<file path=docProps/thumbnail.jpeg>
</file>